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count of type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Sheet1!$B$8</c:f>
              <c:strCache>
                <c:ptCount val="1"/>
                <c:pt idx="0">
                  <c:v>count type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77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2C1-4ED4-B008-BEAB2A576771}"/>
              </c:ext>
            </c:extLst>
          </c:dPt>
          <c:dPt>
            <c:idx val="1"/>
            <c:bubble3D val="0"/>
            <c:spPr>
              <a:solidFill>
                <a:schemeClr val="accent3">
                  <a:shade val="76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2C1-4ED4-B008-BEAB2A576771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Sheet1!$A$9:$A$10</c:f>
              <c:strCache>
                <c:ptCount val="2"/>
                <c:pt idx="0">
                  <c:v>Movie</c:v>
                </c:pt>
                <c:pt idx="1">
                  <c:v>TV Show</c:v>
                </c:pt>
              </c:strCache>
            </c:strRef>
          </c:cat>
          <c:val>
            <c:numRef>
              <c:f>Sheet1!$B$9:$B$10</c:f>
              <c:numCache>
                <c:formatCode>0.00%</c:formatCode>
                <c:ptCount val="2"/>
                <c:pt idx="0">
                  <c:v>0.69615078914499828</c:v>
                </c:pt>
                <c:pt idx="1">
                  <c:v>0.30384921085500172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2C1-4ED4-B008-BEAB2A576771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[netflix_titles.csv]Sheet2!PivotTable5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/>
              <a:t>count</a:t>
            </a:r>
            <a:r>
              <a:rPr lang="en-IN" sz="1800" baseline="0"/>
              <a:t> of releasing year</a:t>
            </a:r>
            <a:endParaRPr lang="en-IN" sz="1800"/>
          </a:p>
        </c:rich>
      </c:tx>
      <c:layout>
        <c:manualLayout>
          <c:xMode val="edge"/>
          <c:yMode val="edge"/>
          <c:x val="0.27050000000000002"/>
          <c:y val="6.018518518518518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Sheet2!$A$4:$A$31</c:f>
              <c:strCache>
                <c:ptCount val="27"/>
                <c:pt idx="0">
                  <c:v>1995</c:v>
                </c:pt>
                <c:pt idx="1">
                  <c:v>1996</c:v>
                </c:pt>
                <c:pt idx="2">
                  <c:v>1997</c:v>
                </c:pt>
                <c:pt idx="3">
                  <c:v>1998</c:v>
                </c:pt>
                <c:pt idx="4">
                  <c:v>1999</c:v>
                </c:pt>
                <c:pt idx="5">
                  <c:v>2000</c:v>
                </c:pt>
                <c:pt idx="6">
                  <c:v>2001</c:v>
                </c:pt>
                <c:pt idx="7">
                  <c:v>2002</c:v>
                </c:pt>
                <c:pt idx="8">
                  <c:v>2003</c:v>
                </c:pt>
                <c:pt idx="9">
                  <c:v>2004</c:v>
                </c:pt>
                <c:pt idx="10">
                  <c:v>2005</c:v>
                </c:pt>
                <c:pt idx="11">
                  <c:v>2006</c:v>
                </c:pt>
                <c:pt idx="12">
                  <c:v>2007</c:v>
                </c:pt>
                <c:pt idx="13">
                  <c:v>2008</c:v>
                </c:pt>
                <c:pt idx="14">
                  <c:v>2009</c:v>
                </c:pt>
                <c:pt idx="15">
                  <c:v>2010</c:v>
                </c:pt>
                <c:pt idx="16">
                  <c:v>2011</c:v>
                </c:pt>
                <c:pt idx="17">
                  <c:v>2012</c:v>
                </c:pt>
                <c:pt idx="18">
                  <c:v>2013</c:v>
                </c:pt>
                <c:pt idx="19">
                  <c:v>2014</c:v>
                </c:pt>
                <c:pt idx="20">
                  <c:v>2015</c:v>
                </c:pt>
                <c:pt idx="21">
                  <c:v>2016</c:v>
                </c:pt>
                <c:pt idx="22">
                  <c:v>2017</c:v>
                </c:pt>
                <c:pt idx="23">
                  <c:v>2018</c:v>
                </c:pt>
                <c:pt idx="24">
                  <c:v>2019</c:v>
                </c:pt>
                <c:pt idx="25">
                  <c:v>2020</c:v>
                </c:pt>
                <c:pt idx="26">
                  <c:v>2021</c:v>
                </c:pt>
              </c:strCache>
            </c:strRef>
          </c:cat>
          <c:val>
            <c:numRef>
              <c:f>Sheet2!$B$4:$B$31</c:f>
              <c:numCache>
                <c:formatCode>General</c:formatCode>
                <c:ptCount val="27"/>
                <c:pt idx="0">
                  <c:v>25</c:v>
                </c:pt>
                <c:pt idx="1">
                  <c:v>24</c:v>
                </c:pt>
                <c:pt idx="2">
                  <c:v>38</c:v>
                </c:pt>
                <c:pt idx="3">
                  <c:v>36</c:v>
                </c:pt>
                <c:pt idx="4">
                  <c:v>39</c:v>
                </c:pt>
                <c:pt idx="5">
                  <c:v>37</c:v>
                </c:pt>
                <c:pt idx="6">
                  <c:v>45</c:v>
                </c:pt>
                <c:pt idx="7">
                  <c:v>51</c:v>
                </c:pt>
                <c:pt idx="8">
                  <c:v>61</c:v>
                </c:pt>
                <c:pt idx="9">
                  <c:v>64</c:v>
                </c:pt>
                <c:pt idx="10">
                  <c:v>80</c:v>
                </c:pt>
                <c:pt idx="11">
                  <c:v>96</c:v>
                </c:pt>
                <c:pt idx="12">
                  <c:v>88</c:v>
                </c:pt>
                <c:pt idx="13">
                  <c:v>136</c:v>
                </c:pt>
                <c:pt idx="14">
                  <c:v>152</c:v>
                </c:pt>
                <c:pt idx="15">
                  <c:v>194</c:v>
                </c:pt>
                <c:pt idx="16">
                  <c:v>185</c:v>
                </c:pt>
                <c:pt idx="17">
                  <c:v>237</c:v>
                </c:pt>
                <c:pt idx="18">
                  <c:v>288</c:v>
                </c:pt>
                <c:pt idx="19">
                  <c:v>352</c:v>
                </c:pt>
                <c:pt idx="20">
                  <c:v>560</c:v>
                </c:pt>
                <c:pt idx="21">
                  <c:v>902</c:v>
                </c:pt>
                <c:pt idx="22">
                  <c:v>1032</c:v>
                </c:pt>
                <c:pt idx="23">
                  <c:v>1147</c:v>
                </c:pt>
                <c:pt idx="24">
                  <c:v>1030</c:v>
                </c:pt>
                <c:pt idx="25">
                  <c:v>953</c:v>
                </c:pt>
                <c:pt idx="26">
                  <c:v>592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C0-4F2C-86BE-C50386C5EEA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655121480"/>
        <c:axId val="655115904"/>
      </c:barChart>
      <c:catAx>
        <c:axId val="6551214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5115904"/>
        <c:crosses val="autoZero"/>
        <c:auto val="1"/>
        <c:lblAlgn val="ctr"/>
        <c:lblOffset val="100"/>
        <c:noMultiLvlLbl val="0"/>
      </c:catAx>
      <c:valAx>
        <c:axId val="65511590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655121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IN" sz="2400" baseline="0" dirty="0">
                <a:latin typeface="Calibri" panose="020F0502020204030204" pitchFamily="34" charset="0"/>
                <a:cs typeface="Calibri" panose="020F0502020204030204" pitchFamily="34" charset="0"/>
              </a:rPr>
              <a:t>count of rating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c:rich>
      </c:tx>
      <c:layout>
        <c:manualLayout>
          <c:xMode val="edge"/>
          <c:yMode val="edge"/>
          <c:x val="0.3549652230971128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6"/>
                </a:gs>
                <a:gs pos="100000">
                  <a:schemeClr val="accent6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Sheet3!$E$5:$E$22</c:f>
              <c:strCache>
                <c:ptCount val="18"/>
                <c:pt idx="0">
                  <c:v>66 min</c:v>
                </c:pt>
                <c:pt idx="1">
                  <c:v>74 min</c:v>
                </c:pt>
                <c:pt idx="2">
                  <c:v>84 min</c:v>
                </c:pt>
                <c:pt idx="3">
                  <c:v>G</c:v>
                </c:pt>
                <c:pt idx="4">
                  <c:v>NC-17</c:v>
                </c:pt>
                <c:pt idx="5">
                  <c:v>NR</c:v>
                </c:pt>
                <c:pt idx="6">
                  <c:v>PG</c:v>
                </c:pt>
                <c:pt idx="7">
                  <c:v>PG-13</c:v>
                </c:pt>
                <c:pt idx="8">
                  <c:v>R</c:v>
                </c:pt>
                <c:pt idx="9">
                  <c:v>TV-14</c:v>
                </c:pt>
                <c:pt idx="10">
                  <c:v>TV-G</c:v>
                </c:pt>
                <c:pt idx="11">
                  <c:v>TV-MA</c:v>
                </c:pt>
                <c:pt idx="12">
                  <c:v>TV-PG</c:v>
                </c:pt>
                <c:pt idx="13">
                  <c:v>TV-Y</c:v>
                </c:pt>
                <c:pt idx="14">
                  <c:v>TV-Y7</c:v>
                </c:pt>
                <c:pt idx="15">
                  <c:v>TV-Y7-FV</c:v>
                </c:pt>
                <c:pt idx="16">
                  <c:v>UR</c:v>
                </c:pt>
                <c:pt idx="17">
                  <c:v>(blank)</c:v>
                </c:pt>
              </c:strCache>
            </c:strRef>
          </c:cat>
          <c:val>
            <c:numRef>
              <c:f>Sheet3!$F$5:$F$22</c:f>
              <c:numCache>
                <c:formatCode>General</c:formatCode>
                <c:ptCount val="18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41</c:v>
                </c:pt>
                <c:pt idx="4">
                  <c:v>3</c:v>
                </c:pt>
                <c:pt idx="5">
                  <c:v>80</c:v>
                </c:pt>
                <c:pt idx="6">
                  <c:v>287</c:v>
                </c:pt>
                <c:pt idx="7">
                  <c:v>490</c:v>
                </c:pt>
                <c:pt idx="8">
                  <c:v>799</c:v>
                </c:pt>
                <c:pt idx="9">
                  <c:v>2160</c:v>
                </c:pt>
                <c:pt idx="10">
                  <c:v>220</c:v>
                </c:pt>
                <c:pt idx="11">
                  <c:v>3207</c:v>
                </c:pt>
                <c:pt idx="12">
                  <c:v>863</c:v>
                </c:pt>
                <c:pt idx="13">
                  <c:v>307</c:v>
                </c:pt>
                <c:pt idx="14">
                  <c:v>334</c:v>
                </c:pt>
                <c:pt idx="15">
                  <c:v>6</c:v>
                </c:pt>
                <c:pt idx="1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605-4F77-8998-6DCD6038B7B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573526968"/>
        <c:axId val="573533528"/>
      </c:barChart>
      <c:catAx>
        <c:axId val="573526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533528"/>
        <c:crosses val="autoZero"/>
        <c:auto val="1"/>
        <c:lblAlgn val="ctr"/>
        <c:lblOffset val="100"/>
        <c:noMultiLvlLbl val="0"/>
      </c:catAx>
      <c:valAx>
        <c:axId val="573533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3526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count</a:t>
            </a:r>
            <a:r>
              <a:rPr lang="en-IN" baseline="0"/>
              <a:t> of cast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6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Sheet4!$A$10:$A$11</c:f>
              <c:strCache>
                <c:ptCount val="2"/>
                <c:pt idx="0">
                  <c:v>Movie</c:v>
                </c:pt>
                <c:pt idx="1">
                  <c:v>TV Show</c:v>
                </c:pt>
              </c:strCache>
            </c:strRef>
          </c:cat>
          <c:val>
            <c:numRef>
              <c:f>Sheet4!$B$10:$B$11</c:f>
              <c:numCache>
                <c:formatCode>0.00</c:formatCode>
                <c:ptCount val="2"/>
                <c:pt idx="0">
                  <c:v>5656</c:v>
                </c:pt>
                <c:pt idx="1">
                  <c:v>2326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B7-4083-8BFF-9CFD4B0B111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657121432"/>
        <c:axId val="657125040"/>
      </c:barChart>
      <c:catAx>
        <c:axId val="6571214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125040"/>
        <c:crosses val="autoZero"/>
        <c:auto val="1"/>
        <c:lblAlgn val="ctr"/>
        <c:lblOffset val="100"/>
        <c:noMultiLvlLbl val="0"/>
      </c:catAx>
      <c:valAx>
        <c:axId val="657125040"/>
        <c:scaling>
          <c:orientation val="minMax"/>
        </c:scaling>
        <c:delete val="1"/>
        <c:axPos val="b"/>
        <c:numFmt formatCode="0.00" sourceLinked="1"/>
        <c:majorTickMark val="none"/>
        <c:minorTickMark val="none"/>
        <c:tickLblPos val="nextTo"/>
        <c:crossAx val="657121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Sheet5!$B$16</c:f>
              <c:strCache>
                <c:ptCount val="1"/>
                <c:pt idx="0">
                  <c:v>director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Sheet5!$A$17:$A$26</c:f>
              <c:strCache>
                <c:ptCount val="10"/>
                <c:pt idx="0">
                  <c:v>Canada</c:v>
                </c:pt>
                <c:pt idx="1">
                  <c:v>Egypt</c:v>
                </c:pt>
                <c:pt idx="2">
                  <c:v>France</c:v>
                </c:pt>
                <c:pt idx="3">
                  <c:v>India</c:v>
                </c:pt>
                <c:pt idx="4">
                  <c:v>Japan</c:v>
                </c:pt>
                <c:pt idx="5">
                  <c:v>Nigeria</c:v>
                </c:pt>
                <c:pt idx="6">
                  <c:v>Spain</c:v>
                </c:pt>
                <c:pt idx="7">
                  <c:v>United Kingdom</c:v>
                </c:pt>
                <c:pt idx="8">
                  <c:v>United States</c:v>
                </c:pt>
                <c:pt idx="9">
                  <c:v>(blank)</c:v>
                </c:pt>
              </c:strCache>
            </c:strRef>
          </c:cat>
          <c:val>
            <c:numRef>
              <c:f>Sheet5!$B$17:$B$26</c:f>
              <c:numCache>
                <c:formatCode>General</c:formatCode>
                <c:ptCount val="10"/>
                <c:pt idx="0">
                  <c:v>119</c:v>
                </c:pt>
                <c:pt idx="1">
                  <c:v>90</c:v>
                </c:pt>
                <c:pt idx="2">
                  <c:v>81</c:v>
                </c:pt>
                <c:pt idx="3">
                  <c:v>890</c:v>
                </c:pt>
                <c:pt idx="4">
                  <c:v>85</c:v>
                </c:pt>
                <c:pt idx="5">
                  <c:v>90</c:v>
                </c:pt>
                <c:pt idx="6">
                  <c:v>106</c:v>
                </c:pt>
                <c:pt idx="7">
                  <c:v>212</c:v>
                </c:pt>
                <c:pt idx="8">
                  <c:v>2048</c:v>
                </c:pt>
                <c:pt idx="9">
                  <c:v>422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81-449C-A722-5F2A265B66E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748505496"/>
        <c:axId val="748515664"/>
      </c:barChart>
      <c:catAx>
        <c:axId val="748505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8515664"/>
        <c:crosses val="autoZero"/>
        <c:auto val="1"/>
        <c:lblAlgn val="ctr"/>
        <c:lblOffset val="100"/>
        <c:noMultiLvlLbl val="0"/>
      </c:catAx>
      <c:valAx>
        <c:axId val="748515664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48505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Sheet6!$B$9</c:f>
              <c:strCache>
                <c:ptCount val="1"/>
                <c:pt idx="0">
                  <c:v>duration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Sheet6!$A$10:$A$11</c:f>
              <c:strCache>
                <c:ptCount val="2"/>
                <c:pt idx="0">
                  <c:v>Movie</c:v>
                </c:pt>
                <c:pt idx="1">
                  <c:v>TV Show</c:v>
                </c:pt>
              </c:strCache>
            </c:strRef>
          </c:cat>
          <c:val>
            <c:numRef>
              <c:f>Sheet6!$B$10:$B$11</c:f>
              <c:numCache>
                <c:formatCode>General</c:formatCode>
                <c:ptCount val="2"/>
                <c:pt idx="0">
                  <c:v>6128</c:v>
                </c:pt>
                <c:pt idx="1">
                  <c:v>2676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DB-4F5E-9000-5CB70D9CB2C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757386400"/>
        <c:axId val="757389680"/>
      </c:barChart>
      <c:catAx>
        <c:axId val="75738640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7389680"/>
        <c:crosses val="autoZero"/>
        <c:auto val="1"/>
        <c:lblAlgn val="ctr"/>
        <c:lblOffset val="100"/>
        <c:noMultiLvlLbl val="0"/>
      </c:catAx>
      <c:valAx>
        <c:axId val="757389680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5738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Sheet7!$B$17</c:f>
              <c:strCache>
                <c:ptCount val="1"/>
                <c:pt idx="0">
                  <c:v>count of listed in</c:v>
                </c:pt>
              </c:strCache>
            </c:strRef>
          </c:tx>
          <c:spPr>
            <a:gradFill>
              <a:gsLst>
                <a:gs pos="0">
                  <a:schemeClr val="accent2"/>
                </a:gs>
                <a:gs pos="100000">
                  <a:schemeClr val="accent2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Sheet7!$A$18:$A$27</c:f>
              <c:strCache>
                <c:ptCount val="10"/>
                <c:pt idx="0">
                  <c:v>Children &amp; Family Movies</c:v>
                </c:pt>
                <c:pt idx="1">
                  <c:v>Children &amp; Family Movies, Comedies</c:v>
                </c:pt>
                <c:pt idx="2">
                  <c:v>Comedies, Dramas, International Movies</c:v>
                </c:pt>
                <c:pt idx="3">
                  <c:v>Documentaries</c:v>
                </c:pt>
                <c:pt idx="4">
                  <c:v>Documentaries, International Movies</c:v>
                </c:pt>
                <c:pt idx="5">
                  <c:v>Dramas, Independent Movies, International Movies</c:v>
                </c:pt>
                <c:pt idx="6">
                  <c:v>Dramas, International Movies</c:v>
                </c:pt>
                <c:pt idx="7">
                  <c:v>Dramas, International Movies, Romantic Movies</c:v>
                </c:pt>
                <c:pt idx="8">
                  <c:v>Kids' TV</c:v>
                </c:pt>
                <c:pt idx="9">
                  <c:v>Stand-Up Comedy</c:v>
                </c:pt>
              </c:strCache>
            </c:strRef>
          </c:cat>
          <c:val>
            <c:numRef>
              <c:f>Sheet7!$B$18:$B$27</c:f>
              <c:numCache>
                <c:formatCode>General</c:formatCode>
                <c:ptCount val="10"/>
                <c:pt idx="0">
                  <c:v>215</c:v>
                </c:pt>
                <c:pt idx="1">
                  <c:v>201</c:v>
                </c:pt>
                <c:pt idx="2">
                  <c:v>274</c:v>
                </c:pt>
                <c:pt idx="3">
                  <c:v>359</c:v>
                </c:pt>
                <c:pt idx="4">
                  <c:v>186</c:v>
                </c:pt>
                <c:pt idx="5">
                  <c:v>252</c:v>
                </c:pt>
                <c:pt idx="6">
                  <c:v>362</c:v>
                </c:pt>
                <c:pt idx="7">
                  <c:v>180</c:v>
                </c:pt>
                <c:pt idx="8">
                  <c:v>220</c:v>
                </c:pt>
                <c:pt idx="9">
                  <c:v>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F22-48C7-A918-3DA718C8EB71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755537880"/>
        <c:axId val="755539848"/>
      </c:barChart>
      <c:catAx>
        <c:axId val="755537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5539848"/>
        <c:crosses val="autoZero"/>
        <c:auto val="1"/>
        <c:lblAlgn val="ctr"/>
        <c:lblOffset val="100"/>
        <c:noMultiLvlLbl val="0"/>
      </c:catAx>
      <c:valAx>
        <c:axId val="755539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55537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421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767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10571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6242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675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91274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3907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9862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976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756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4435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635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156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5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4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293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204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7D67851-3ABF-4762-8A8F-8E9A469F65CA}" type="datetimeFigureOut">
              <a:rPr lang="en-IN" smtClean="0"/>
              <a:t>31-07-2024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25C7A5F-2089-4645-AE73-8E47E799734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67216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80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31CE-163D-BBDA-C90F-40CB8562D1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DASH BOARD ON NETFLIX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C03ACB-2BF7-AB9F-CDB1-98183E0A1C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BY PRAJWALA</a:t>
            </a:r>
          </a:p>
        </p:txBody>
      </p:sp>
    </p:spTree>
    <p:extLst>
      <p:ext uri="{BB962C8B-B14F-4D97-AF65-F5344CB8AC3E}">
        <p14:creationId xmlns:p14="http://schemas.microsoft.com/office/powerpoint/2010/main" val="862746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F52EE8-577A-D758-A9D9-8E13148FEACC}"/>
              </a:ext>
            </a:extLst>
          </p:cNvPr>
          <p:cNvSpPr txBox="1"/>
          <p:nvPr/>
        </p:nvSpPr>
        <p:spPr>
          <a:xfrm>
            <a:off x="1152939" y="62371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Explanation of Netflix Dataset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on Netflix Dataset</a:t>
            </a:r>
            <a:r>
              <a:rPr lang="en-US" dirty="0"/>
              <a:t> </a:t>
            </a:r>
            <a:r>
              <a:rPr lang="en-US" sz="11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66BF88-D8B2-720B-BA4F-4D79A00309DC}"/>
              </a:ext>
            </a:extLst>
          </p:cNvPr>
          <p:cNvSpPr txBox="1"/>
          <p:nvPr/>
        </p:nvSpPr>
        <p:spPr>
          <a:xfrm>
            <a:off x="1152939" y="12598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0" i="0" u="sng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Description</a:t>
            </a:r>
            <a:endParaRPr lang="en-IN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A26453-7582-1DD1-972D-F0D500381C42}"/>
              </a:ext>
            </a:extLst>
          </p:cNvPr>
          <p:cNvSpPr txBox="1"/>
          <p:nvPr/>
        </p:nvSpPr>
        <p:spPr>
          <a:xfrm>
            <a:off x="1060174" y="1843683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show id,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Type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Type, Title, director, Cast, Cast, Country, Date added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,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Release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year,</a:t>
            </a:r>
            <a:r>
              <a:rPr lang="en-US" dirty="0"/>
              <a:t>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Raring , Duration, listed in</a:t>
            </a:r>
            <a:r>
              <a:rPr lang="en-US" dirty="0"/>
              <a:t> </a:t>
            </a:r>
            <a:endParaRPr lang="en-IN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BAA078C-14DA-519D-615F-80B65B64C5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6044671"/>
              </p:ext>
            </p:extLst>
          </p:nvPr>
        </p:nvGraphicFramePr>
        <p:xfrm>
          <a:off x="1152939" y="3498574"/>
          <a:ext cx="4797288" cy="1987933"/>
        </p:xfrm>
        <a:graphic>
          <a:graphicData uri="http://schemas.openxmlformats.org/drawingml/2006/table">
            <a:tbl>
              <a:tblPr/>
              <a:tblGrid>
                <a:gridCol w="1199322">
                  <a:extLst>
                    <a:ext uri="{9D8B030D-6E8A-4147-A177-3AD203B41FA5}">
                      <a16:colId xmlns:a16="http://schemas.microsoft.com/office/drawing/2014/main" val="43440933"/>
                    </a:ext>
                  </a:extLst>
                </a:gridCol>
                <a:gridCol w="1199322">
                  <a:extLst>
                    <a:ext uri="{9D8B030D-6E8A-4147-A177-3AD203B41FA5}">
                      <a16:colId xmlns:a16="http://schemas.microsoft.com/office/drawing/2014/main" val="3971052556"/>
                    </a:ext>
                  </a:extLst>
                </a:gridCol>
                <a:gridCol w="1199322">
                  <a:extLst>
                    <a:ext uri="{9D8B030D-6E8A-4147-A177-3AD203B41FA5}">
                      <a16:colId xmlns:a16="http://schemas.microsoft.com/office/drawing/2014/main" val="182970462"/>
                    </a:ext>
                  </a:extLst>
                </a:gridCol>
                <a:gridCol w="1199322">
                  <a:extLst>
                    <a:ext uri="{9D8B030D-6E8A-4147-A177-3AD203B41FA5}">
                      <a16:colId xmlns:a16="http://schemas.microsoft.com/office/drawing/2014/main" val="1480026545"/>
                    </a:ext>
                  </a:extLst>
                </a:gridCol>
              </a:tblGrid>
              <a:tr h="62966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Analysis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0778949"/>
                  </a:ext>
                </a:extLst>
              </a:tr>
              <a:tr h="195202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7B7B7B"/>
                          </a:solidFill>
                          <a:effectLst/>
                          <a:latin typeface="Calibri" panose="020F0502020204030204" pitchFamily="34" charset="0"/>
                        </a:rPr>
                        <a:t>Total no rows=8808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9594415"/>
                  </a:ext>
                </a:extLst>
              </a:tr>
              <a:tr h="195202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7B7B7B"/>
                          </a:solidFill>
                          <a:effectLst/>
                          <a:latin typeface="Calibri" panose="020F0502020204030204" pitchFamily="34" charset="0"/>
                        </a:rPr>
                        <a:t>Total no of columns=12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7520"/>
                  </a:ext>
                </a:extLst>
              </a:tr>
              <a:tr h="195202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7B7B7B"/>
                          </a:solidFill>
                          <a:effectLst/>
                          <a:latin typeface="Calibri" panose="020F0502020204030204" pitchFamily="34" charset="0"/>
                        </a:rPr>
                        <a:t>Total no of movies=6131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718563"/>
                  </a:ext>
                </a:extLst>
              </a:tr>
              <a:tr h="195202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7B7B7B"/>
                          </a:solidFill>
                          <a:effectLst/>
                          <a:latin typeface="Calibri" panose="020F0502020204030204" pitchFamily="34" charset="0"/>
                        </a:rPr>
                        <a:t>Total no of tv shows=2676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0425043"/>
                  </a:ext>
                </a:extLst>
              </a:tr>
              <a:tr h="15328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6594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2126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2049A40-E420-406E-A286-9F83315CD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784825"/>
              </p:ext>
            </p:extLst>
          </p:nvPr>
        </p:nvGraphicFramePr>
        <p:xfrm>
          <a:off x="1166191" y="1195664"/>
          <a:ext cx="8203095" cy="3386275"/>
        </p:xfrm>
        <a:graphic>
          <a:graphicData uri="http://schemas.openxmlformats.org/drawingml/2006/table">
            <a:tbl>
              <a:tblPr/>
              <a:tblGrid>
                <a:gridCol w="911455">
                  <a:extLst>
                    <a:ext uri="{9D8B030D-6E8A-4147-A177-3AD203B41FA5}">
                      <a16:colId xmlns:a16="http://schemas.microsoft.com/office/drawing/2014/main" val="2513134219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1834667398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3648253717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2574193620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1523901563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95196836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3306581159"/>
                    </a:ext>
                  </a:extLst>
                </a:gridCol>
                <a:gridCol w="844995">
                  <a:extLst>
                    <a:ext uri="{9D8B030D-6E8A-4147-A177-3AD203B41FA5}">
                      <a16:colId xmlns:a16="http://schemas.microsoft.com/office/drawing/2014/main" val="1235913598"/>
                    </a:ext>
                  </a:extLst>
                </a:gridCol>
                <a:gridCol w="66460">
                  <a:extLst>
                    <a:ext uri="{9D8B030D-6E8A-4147-A177-3AD203B41FA5}">
                      <a16:colId xmlns:a16="http://schemas.microsoft.com/office/drawing/2014/main" val="2805171395"/>
                    </a:ext>
                  </a:extLst>
                </a:gridCol>
                <a:gridCol w="911455">
                  <a:extLst>
                    <a:ext uri="{9D8B030D-6E8A-4147-A177-3AD203B41FA5}">
                      <a16:colId xmlns:a16="http://schemas.microsoft.com/office/drawing/2014/main" val="2916764688"/>
                    </a:ext>
                  </a:extLst>
                </a:gridCol>
              </a:tblGrid>
              <a:tr h="20376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Objctives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2210904"/>
                  </a:ext>
                </a:extLst>
              </a:tr>
              <a:tr h="229810"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852768"/>
                  </a:ext>
                </a:extLst>
              </a:tr>
              <a:tr h="287262">
                <a:tc gridSpan="10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Analyse the movies and tv shows present on Netflix using excel tools.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0908288"/>
                  </a:ext>
                </a:extLst>
              </a:tr>
              <a:tr h="287262"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To find information about particular show id.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1783177"/>
                  </a:ext>
                </a:extLst>
              </a:tr>
              <a:tr h="287262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percentage Type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526546"/>
                  </a:ext>
                </a:extLst>
              </a:tr>
              <a:tr h="287262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Total count of release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3374481"/>
                  </a:ext>
                </a:extLst>
              </a:tr>
              <a:tr h="287262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Count of rating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928791"/>
                  </a:ext>
                </a:extLst>
              </a:tr>
              <a:tr h="287262"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    •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Cast of movies and tv shows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1716216"/>
                  </a:ext>
                </a:extLst>
              </a:tr>
              <a:tr h="287262"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Count of Director of Top 10 Countries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6843085"/>
                  </a:ext>
                </a:extLst>
              </a:tr>
              <a:tr h="287262"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count duration of movies and tv shows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041414"/>
                  </a:ext>
                </a:extLst>
              </a:tr>
              <a:tr h="287262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Britannic Bold" panose="020B0903060703020204" pitchFamily="34" charset="0"/>
                        </a:rPr>
                        <a:t>•</a:t>
                      </a: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Count of top 10 listed in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4980306"/>
                  </a:ext>
                </a:extLst>
              </a:tr>
              <a:tr h="287262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7848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4032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11689C6-468E-BA13-C409-AB62A5CD88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3867336"/>
              </p:ext>
            </p:extLst>
          </p:nvPr>
        </p:nvGraphicFramePr>
        <p:xfrm>
          <a:off x="461889" y="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B03819B-3E05-BC78-2DEB-E0D76DDB27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472460"/>
              </p:ext>
            </p:extLst>
          </p:nvPr>
        </p:nvGraphicFramePr>
        <p:xfrm>
          <a:off x="461889" y="37173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B2FEB08-11B4-E0E6-BFAE-D9253449E0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224842"/>
              </p:ext>
            </p:extLst>
          </p:nvPr>
        </p:nvGraphicFramePr>
        <p:xfrm>
          <a:off x="7272997" y="557212"/>
          <a:ext cx="3048000" cy="2045225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72386706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67467281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59495408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337375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37566703"/>
                    </a:ext>
                  </a:extLst>
                </a:gridCol>
              </a:tblGrid>
              <a:tr h="27434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pie chart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001596"/>
                  </a:ext>
                </a:extLst>
              </a:tr>
              <a:tr h="219474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734977"/>
                  </a:ext>
                </a:extLst>
              </a:tr>
              <a:tr h="30726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 can see percentage of type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067145"/>
                  </a:ext>
                </a:extLst>
              </a:tr>
              <a:tr h="307263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we see here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596594"/>
                  </a:ext>
                </a:extLst>
              </a:tr>
              <a:tr h="219474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movies=69.62%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276194"/>
                  </a:ext>
                </a:extLst>
              </a:tr>
              <a:tr h="27434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 shows=30.38%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8200588"/>
                  </a:ext>
                </a:extLst>
              </a:tr>
              <a:tr h="27434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659373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08341E0-F254-D555-8A50-E4604335F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891917"/>
              </p:ext>
            </p:extLst>
          </p:nvPr>
        </p:nvGraphicFramePr>
        <p:xfrm>
          <a:off x="6705600" y="3717388"/>
          <a:ext cx="5486400" cy="2992755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204747200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5489386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79371731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385595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0372791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408376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9362438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83420427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76268454"/>
                    </a:ext>
                  </a:extLst>
                </a:gridCol>
              </a:tblGrid>
              <a:tr h="455745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clustered column chart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5621035"/>
                  </a:ext>
                </a:extLst>
              </a:tr>
              <a:tr h="232238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7474010"/>
                  </a:ext>
                </a:extLst>
              </a:tr>
              <a:tr h="455745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 can see count of release date from 1995 to 2021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4041851"/>
                  </a:ext>
                </a:extLst>
              </a:tr>
              <a:tr h="455745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here we can see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6555111"/>
                  </a:ext>
                </a:extLst>
              </a:tr>
              <a:tr h="455745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most  of the movies and shows released in the year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 that is count of 1187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546453"/>
                  </a:ext>
                </a:extLst>
              </a:tr>
              <a:tr h="455745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 can see the count of release is decresing after 2018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3996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9270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73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2BA5725-FD2F-4E9E-8C15-AD14A2A81B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494298"/>
              </p:ext>
            </p:extLst>
          </p:nvPr>
        </p:nvGraphicFramePr>
        <p:xfrm>
          <a:off x="236806" y="14419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A82F218-4EF2-8A03-9321-AE79E823D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355922"/>
              </p:ext>
            </p:extLst>
          </p:nvPr>
        </p:nvGraphicFramePr>
        <p:xfrm>
          <a:off x="6260124" y="144193"/>
          <a:ext cx="5317585" cy="2636143"/>
        </p:xfrm>
        <a:graphic>
          <a:graphicData uri="http://schemas.openxmlformats.org/drawingml/2006/table">
            <a:tbl>
              <a:tblPr/>
              <a:tblGrid>
                <a:gridCol w="759655">
                  <a:extLst>
                    <a:ext uri="{9D8B030D-6E8A-4147-A177-3AD203B41FA5}">
                      <a16:colId xmlns:a16="http://schemas.microsoft.com/office/drawing/2014/main" val="3820903591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2043088658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755782741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2489027127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1336608881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2961961811"/>
                    </a:ext>
                  </a:extLst>
                </a:gridCol>
                <a:gridCol w="759655">
                  <a:extLst>
                    <a:ext uri="{9D8B030D-6E8A-4147-A177-3AD203B41FA5}">
                      <a16:colId xmlns:a16="http://schemas.microsoft.com/office/drawing/2014/main" val="115392581"/>
                    </a:ext>
                  </a:extLst>
                </a:gridCol>
              </a:tblGrid>
              <a:tr h="221156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174761"/>
                  </a:ext>
                </a:extLst>
              </a:tr>
              <a:tr h="394918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clustered column chart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9703431"/>
                  </a:ext>
                </a:extLst>
              </a:tr>
              <a:tr h="221156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572606"/>
                  </a:ext>
                </a:extLst>
              </a:tr>
              <a:tr h="589007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rating is high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 for Tv Ma with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with 3207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998581"/>
                  </a:ext>
                </a:extLst>
              </a:tr>
              <a:tr h="394918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 14 is with 2160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623975"/>
                  </a:ext>
                </a:extLst>
              </a:tr>
              <a:tr h="394918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again we canc see the dcrease of rating after Tv ma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495822"/>
                  </a:ext>
                </a:extLst>
              </a:tr>
              <a:tr h="221156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8142270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8E98FB0-A1D5-0776-3C18-58482C4BB4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5462165"/>
              </p:ext>
            </p:extLst>
          </p:nvPr>
        </p:nvGraphicFramePr>
        <p:xfrm>
          <a:off x="236806" y="37173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5559E00-2795-0198-B3C4-55E5D80980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1359074"/>
              </p:ext>
            </p:extLst>
          </p:nvPr>
        </p:nvGraphicFramePr>
        <p:xfrm>
          <a:off x="6457071" y="3717389"/>
          <a:ext cx="4783016" cy="2880359"/>
        </p:xfrm>
        <a:graphic>
          <a:graphicData uri="http://schemas.openxmlformats.org/drawingml/2006/table">
            <a:tbl>
              <a:tblPr/>
              <a:tblGrid>
                <a:gridCol w="683288">
                  <a:extLst>
                    <a:ext uri="{9D8B030D-6E8A-4147-A177-3AD203B41FA5}">
                      <a16:colId xmlns:a16="http://schemas.microsoft.com/office/drawing/2014/main" val="512668971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769140752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2976513587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2952842935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2595181596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2223857039"/>
                    </a:ext>
                  </a:extLst>
                </a:gridCol>
                <a:gridCol w="683288">
                  <a:extLst>
                    <a:ext uri="{9D8B030D-6E8A-4147-A177-3AD203B41FA5}">
                      <a16:colId xmlns:a16="http://schemas.microsoft.com/office/drawing/2014/main" val="2507759773"/>
                    </a:ext>
                  </a:extLst>
                </a:gridCol>
              </a:tblGrid>
              <a:tr h="26511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bar chart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3146841"/>
                  </a:ext>
                </a:extLst>
              </a:tr>
              <a:tr h="279066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266521"/>
                  </a:ext>
                </a:extLst>
              </a:tr>
              <a:tr h="52025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cast is more in movies compare to Tv shows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397797"/>
                  </a:ext>
                </a:extLst>
              </a:tr>
              <a:tr h="520259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moives=5656.00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097534"/>
                  </a:ext>
                </a:extLst>
              </a:tr>
              <a:tr h="1030551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 shows=2326.00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2326.00.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948137"/>
                  </a:ext>
                </a:extLst>
              </a:tr>
              <a:tr h="265112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634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0695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53F39B9-CB65-C66B-EF5D-46FFA1868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7347299"/>
              </p:ext>
            </p:extLst>
          </p:nvPr>
        </p:nvGraphicFramePr>
        <p:xfrm>
          <a:off x="236806" y="17232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FEF3DC5-3B1D-FCEC-5D62-3579724EDB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143778"/>
              </p:ext>
            </p:extLst>
          </p:nvPr>
        </p:nvGraphicFramePr>
        <p:xfrm>
          <a:off x="5399649" y="206152"/>
          <a:ext cx="6555545" cy="2619854"/>
        </p:xfrm>
        <a:graphic>
          <a:graphicData uri="http://schemas.openxmlformats.org/drawingml/2006/table">
            <a:tbl>
              <a:tblPr/>
              <a:tblGrid>
                <a:gridCol w="554892">
                  <a:extLst>
                    <a:ext uri="{9D8B030D-6E8A-4147-A177-3AD203B41FA5}">
                      <a16:colId xmlns:a16="http://schemas.microsoft.com/office/drawing/2014/main" val="1509048711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3899891646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108152103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442913882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3931804229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11737080"/>
                    </a:ext>
                  </a:extLst>
                </a:gridCol>
                <a:gridCol w="554892">
                  <a:extLst>
                    <a:ext uri="{9D8B030D-6E8A-4147-A177-3AD203B41FA5}">
                      <a16:colId xmlns:a16="http://schemas.microsoft.com/office/drawing/2014/main" val="878701970"/>
                    </a:ext>
                  </a:extLst>
                </a:gridCol>
                <a:gridCol w="2203846">
                  <a:extLst>
                    <a:ext uri="{9D8B030D-6E8A-4147-A177-3AD203B41FA5}">
                      <a16:colId xmlns:a16="http://schemas.microsoft.com/office/drawing/2014/main" val="2019867435"/>
                    </a:ext>
                  </a:extLst>
                </a:gridCol>
                <a:gridCol w="467455">
                  <a:extLst>
                    <a:ext uri="{9D8B030D-6E8A-4147-A177-3AD203B41FA5}">
                      <a16:colId xmlns:a16="http://schemas.microsoft.com/office/drawing/2014/main" val="1636245523"/>
                    </a:ext>
                  </a:extLst>
                </a:gridCol>
              </a:tblGrid>
              <a:tr h="631034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clustered column chart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6240562"/>
                  </a:ext>
                </a:extLst>
              </a:tr>
              <a:tr h="733154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here count of directors of top 10 countries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337489"/>
                  </a:ext>
                </a:extLst>
              </a:tr>
              <a:tr h="250667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7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 can see top 1st place in united states with count of directors are 2048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5754325"/>
                  </a:ext>
                </a:extLst>
              </a:tr>
              <a:tr h="49191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second place is India and last place in top 10 list is France with 81.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0837746"/>
                  </a:ext>
                </a:extLst>
              </a:tr>
              <a:tr h="250667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4277611"/>
                  </a:ext>
                </a:extLst>
              </a:tr>
            </a:tbl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38CE1CE-E245-5653-5471-A858FAB180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7623711"/>
              </p:ext>
            </p:extLst>
          </p:nvPr>
        </p:nvGraphicFramePr>
        <p:xfrm>
          <a:off x="236806" y="38017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4FA64B8-DC16-BB2F-438A-3272B6B2E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769295"/>
              </p:ext>
            </p:extLst>
          </p:nvPr>
        </p:nvGraphicFramePr>
        <p:xfrm>
          <a:off x="6609542" y="4178910"/>
          <a:ext cx="4081904" cy="1729923"/>
        </p:xfrm>
        <a:graphic>
          <a:graphicData uri="http://schemas.openxmlformats.org/drawingml/2006/table">
            <a:tbl>
              <a:tblPr/>
              <a:tblGrid>
                <a:gridCol w="1020476">
                  <a:extLst>
                    <a:ext uri="{9D8B030D-6E8A-4147-A177-3AD203B41FA5}">
                      <a16:colId xmlns:a16="http://schemas.microsoft.com/office/drawing/2014/main" val="2641437575"/>
                    </a:ext>
                  </a:extLst>
                </a:gridCol>
                <a:gridCol w="1020476">
                  <a:extLst>
                    <a:ext uri="{9D8B030D-6E8A-4147-A177-3AD203B41FA5}">
                      <a16:colId xmlns:a16="http://schemas.microsoft.com/office/drawing/2014/main" val="2816287932"/>
                    </a:ext>
                  </a:extLst>
                </a:gridCol>
                <a:gridCol w="1020476">
                  <a:extLst>
                    <a:ext uri="{9D8B030D-6E8A-4147-A177-3AD203B41FA5}">
                      <a16:colId xmlns:a16="http://schemas.microsoft.com/office/drawing/2014/main" val="841690381"/>
                    </a:ext>
                  </a:extLst>
                </a:gridCol>
                <a:gridCol w="1020476">
                  <a:extLst>
                    <a:ext uri="{9D8B030D-6E8A-4147-A177-3AD203B41FA5}">
                      <a16:colId xmlns:a16="http://schemas.microsoft.com/office/drawing/2014/main" val="1520250186"/>
                    </a:ext>
                  </a:extLst>
                </a:gridCol>
              </a:tblGrid>
              <a:tr h="358014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In clustered column chat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441773"/>
                  </a:ext>
                </a:extLst>
              </a:tr>
              <a:tr h="655881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Movies =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6128 on time base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211046"/>
                  </a:ext>
                </a:extLst>
              </a:tr>
              <a:tr h="358014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Tv shows are 2676 sesons.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8207058"/>
                  </a:ext>
                </a:extLst>
              </a:tr>
              <a:tr h="358014"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12598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9531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AAC1966-6B18-3D86-3188-F82A201416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0401116"/>
              </p:ext>
            </p:extLst>
          </p:nvPr>
        </p:nvGraphicFramePr>
        <p:xfrm>
          <a:off x="194603" y="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0D3A7F3-09A2-AE77-29E0-F6A3D846AB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2859213"/>
              </p:ext>
            </p:extLst>
          </p:nvPr>
        </p:nvGraphicFramePr>
        <p:xfrm>
          <a:off x="6503719" y="259556"/>
          <a:ext cx="4276725" cy="2224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4276659" imgH="1199996" progId="Excel.Sheet.12">
                  <p:embed/>
                </p:oleObj>
              </mc:Choice>
              <mc:Fallback>
                <p:oleObj name="Worksheet" r:id="rId3" imgW="4276659" imgH="119999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03719" y="259556"/>
                        <a:ext cx="4276725" cy="2224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Graphic 4">
            <a:extLst>
              <a:ext uri="{FF2B5EF4-FFF2-40B4-BE49-F238E27FC236}">
                <a16:creationId xmlns:a16="http://schemas.microsoft.com/office/drawing/2014/main" id="{C0A2571E-C781-0F40-96ED-A19485DBE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66203" y="4120857"/>
            <a:ext cx="1828800" cy="118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584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54CE1C8-B455-C468-77D4-787F9686D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031041"/>
              </p:ext>
            </p:extLst>
          </p:nvPr>
        </p:nvGraphicFramePr>
        <p:xfrm>
          <a:off x="-1" y="0"/>
          <a:ext cx="7005710" cy="3544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0167">
                  <a:extLst>
                    <a:ext uri="{9D8B030D-6E8A-4147-A177-3AD203B41FA5}">
                      <a16:colId xmlns:a16="http://schemas.microsoft.com/office/drawing/2014/main" val="401774415"/>
                    </a:ext>
                  </a:extLst>
                </a:gridCol>
                <a:gridCol w="950975">
                  <a:extLst>
                    <a:ext uri="{9D8B030D-6E8A-4147-A177-3AD203B41FA5}">
                      <a16:colId xmlns:a16="http://schemas.microsoft.com/office/drawing/2014/main" val="2403838457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1135010751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2497272215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2956237338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2041296309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46875861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4238501161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2417296858"/>
                    </a:ext>
                  </a:extLst>
                </a:gridCol>
                <a:gridCol w="700571">
                  <a:extLst>
                    <a:ext uri="{9D8B030D-6E8A-4147-A177-3AD203B41FA5}">
                      <a16:colId xmlns:a16="http://schemas.microsoft.com/office/drawing/2014/main" val="4253978223"/>
                    </a:ext>
                  </a:extLst>
                </a:gridCol>
              </a:tblGrid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Insights</a:t>
                      </a:r>
                      <a:endParaRPr lang="en-IN" sz="14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1638288123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216051041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sng" strike="noStrike">
                          <a:effectLst/>
                        </a:rPr>
                        <a:t>slicer:</a:t>
                      </a:r>
                      <a:endParaRPr lang="en-IN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2905373947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type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475180201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400" u="sng" strike="noStrike">
                          <a:effectLst/>
                        </a:rPr>
                        <a:t>Percentage of type:</a:t>
                      </a:r>
                      <a:endParaRPr lang="en-IN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1312131211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Tv shows:30.38%     Movies : 69.62%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4208478955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IN" sz="1400" u="sng" strike="noStrike">
                          <a:effectLst/>
                        </a:rPr>
                        <a:t>Release per year:</a:t>
                      </a:r>
                      <a:endParaRPr lang="en-IN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3171359556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6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 2018 --1187 and  decresing after 2018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3311110071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u="sng" strike="noStrike">
                          <a:effectLst/>
                        </a:rPr>
                        <a:t>Ratings:</a:t>
                      </a:r>
                      <a:endParaRPr lang="en-IN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1963101178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9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the majority of the content is for Tv Ma ,most are intendedto viewing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861478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by mature and adult audiences.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2943037336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sng" strike="noStrike">
                          <a:effectLst/>
                        </a:rPr>
                        <a:t>Cast:</a:t>
                      </a:r>
                      <a:endParaRPr lang="en-IN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 dirty="0">
                          <a:effectLst/>
                        </a:rPr>
                        <a:t> 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3734864115"/>
                  </a:ext>
                </a:extLst>
              </a:tr>
              <a:tr h="399175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 dirty="0">
                          <a:effectLst/>
                        </a:rPr>
                        <a:t>cast in movies are 5656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980885829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cast in tv shows                    2636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>
                          <a:effectLst/>
                        </a:rPr>
                        <a:t> </a:t>
                      </a:r>
                      <a:endParaRPr lang="en-IN" sz="105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2956061494"/>
                  </a:ext>
                </a:extLst>
              </a:tr>
              <a:tr h="217890"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400" u="none" strike="noStrike">
                          <a:effectLst/>
                        </a:rPr>
                        <a:t> 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050" u="none" strike="noStrike" dirty="0">
                          <a:effectLst/>
                        </a:rPr>
                        <a:t> </a:t>
                      </a:r>
                      <a:endParaRPr lang="en-IN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16" marR="8716" marT="8716" marB="0" anchor="b"/>
                </a:tc>
                <a:extLst>
                  <a:ext uri="{0D108BD9-81ED-4DB2-BD59-A6C34878D82A}">
                    <a16:rowId xmlns:a16="http://schemas.microsoft.com/office/drawing/2014/main" val="12995592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5421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B299C4-E5F2-8719-679E-DEF4046D0735}"/>
              </a:ext>
            </a:extLst>
          </p:cNvPr>
          <p:cNvSpPr txBox="1"/>
          <p:nvPr/>
        </p:nvSpPr>
        <p:spPr>
          <a:xfrm>
            <a:off x="3052689" y="3247851"/>
            <a:ext cx="61053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7200" dirty="0">
                <a:solidFill>
                  <a:srgbClr val="FF0000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4425735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223</TotalTime>
  <Words>733</Words>
  <Application>Microsoft Office PowerPoint</Application>
  <PresentationFormat>Widescreen</PresentationFormat>
  <Paragraphs>396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Algerian</vt:lpstr>
      <vt:lpstr>Britannic Bold</vt:lpstr>
      <vt:lpstr>Calibri</vt:lpstr>
      <vt:lpstr>Century Gothic</vt:lpstr>
      <vt:lpstr>Wingdings 3</vt:lpstr>
      <vt:lpstr>Slice</vt:lpstr>
      <vt:lpstr>Worksheet</vt:lpstr>
      <vt:lpstr>DASH BOARD ON NETFLIX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 BOARD ON NETFLIX DATASET</dc:title>
  <dc:creator>User</dc:creator>
  <cp:lastModifiedBy>User</cp:lastModifiedBy>
  <cp:revision>5</cp:revision>
  <dcterms:created xsi:type="dcterms:W3CDTF">2024-07-23T10:45:23Z</dcterms:created>
  <dcterms:modified xsi:type="dcterms:W3CDTF">2024-07-31T05:25:26Z</dcterms:modified>
</cp:coreProperties>
</file>

<file path=docProps/thumbnail.jpeg>
</file>